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tiff" ContentType="image/tiff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462C-FF71-EB48-B9DC-997A92C84BC3}" type="datetimeFigureOut">
              <a:rPr lang="en-US" smtClean="0"/>
              <a:pPr/>
              <a:t>6/1/12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9659-1AF1-0E44-8B1D-8245A3B8B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462C-FF71-EB48-B9DC-997A92C84BC3}" type="datetimeFigureOut">
              <a:rPr lang="en-US" smtClean="0"/>
              <a:pPr/>
              <a:t>6/1/12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9659-1AF1-0E44-8B1D-8245A3B8B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462C-FF71-EB48-B9DC-997A92C84BC3}" type="datetimeFigureOut">
              <a:rPr lang="en-US" smtClean="0"/>
              <a:pPr/>
              <a:t>6/1/12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9659-1AF1-0E44-8B1D-8245A3B8B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462C-FF71-EB48-B9DC-997A92C84BC3}" type="datetimeFigureOut">
              <a:rPr lang="en-US" smtClean="0"/>
              <a:pPr/>
              <a:t>6/1/12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9659-1AF1-0E44-8B1D-8245A3B8B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462C-FF71-EB48-B9DC-997A92C84BC3}" type="datetimeFigureOut">
              <a:rPr lang="en-US" smtClean="0"/>
              <a:pPr/>
              <a:t>6/1/12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9659-1AF1-0E44-8B1D-8245A3B8B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462C-FF71-EB48-B9DC-997A92C84BC3}" type="datetimeFigureOut">
              <a:rPr lang="en-US" smtClean="0"/>
              <a:pPr/>
              <a:t>6/1/12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9659-1AF1-0E44-8B1D-8245A3B8B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462C-FF71-EB48-B9DC-997A92C84BC3}" type="datetimeFigureOut">
              <a:rPr lang="en-US" smtClean="0"/>
              <a:pPr/>
              <a:t>6/1/12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9659-1AF1-0E44-8B1D-8245A3B8B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462C-FF71-EB48-B9DC-997A92C84BC3}" type="datetimeFigureOut">
              <a:rPr lang="en-US" smtClean="0"/>
              <a:pPr/>
              <a:t>6/1/12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9659-1AF1-0E44-8B1D-8245A3B8B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462C-FF71-EB48-B9DC-997A92C84BC3}" type="datetimeFigureOut">
              <a:rPr lang="en-US" smtClean="0"/>
              <a:pPr/>
              <a:t>6/1/12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9659-1AF1-0E44-8B1D-8245A3B8B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462C-FF71-EB48-B9DC-997A92C84BC3}" type="datetimeFigureOut">
              <a:rPr lang="en-US" smtClean="0"/>
              <a:pPr/>
              <a:t>6/1/12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9659-1AF1-0E44-8B1D-8245A3B8B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462C-FF71-EB48-B9DC-997A92C84BC3}" type="datetimeFigureOut">
              <a:rPr lang="en-US" smtClean="0"/>
              <a:pPr/>
              <a:t>6/1/12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9659-1AF1-0E44-8B1D-8245A3B8B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B462C-FF71-EB48-B9DC-997A92C84BC3}" type="datetimeFigureOut">
              <a:rPr lang="en-US" smtClean="0"/>
              <a:pPr/>
              <a:t>6/1/12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9659-1AF1-0E44-8B1D-8245A3B8B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197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1. According to the Theory of Special Creation, species: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14380"/>
            <a:ext cx="8229600" cy="4004929"/>
          </a:xfrm>
        </p:spPr>
        <p:txBody>
          <a:bodyPr/>
          <a:lstStyle/>
          <a:p>
            <a:pPr lvl="0"/>
            <a:r>
              <a:rPr lang="en-US" dirty="0" smtClean="0"/>
              <a:t>A) they </a:t>
            </a:r>
            <a:r>
              <a:rPr lang="en-US" dirty="0"/>
              <a:t>be immutable; </a:t>
            </a:r>
            <a:r>
              <a:rPr lang="en-US" dirty="0" err="1"/>
              <a:t>them’s</a:t>
            </a:r>
            <a:r>
              <a:rPr lang="en-US" dirty="0"/>
              <a:t> </a:t>
            </a:r>
            <a:r>
              <a:rPr lang="en-US" dirty="0" err="1"/>
              <a:t>ain’t</a:t>
            </a:r>
            <a:r>
              <a:rPr lang="en-US" dirty="0" smtClean="0"/>
              <a:t> a </a:t>
            </a:r>
            <a:r>
              <a:rPr lang="en-US" dirty="0" err="1" smtClean="0"/>
              <a:t>changin</a:t>
            </a:r>
            <a:r>
              <a:rPr lang="en-US" dirty="0"/>
              <a:t>’ </a:t>
            </a:r>
            <a:r>
              <a:rPr lang="en-US" dirty="0" err="1"/>
              <a:t>nohow</a:t>
            </a:r>
            <a:endParaRPr lang="en-US" dirty="0" smtClean="0"/>
          </a:p>
          <a:p>
            <a:pPr lvl="0"/>
            <a:r>
              <a:rPr lang="en-US" dirty="0" smtClean="0"/>
              <a:t>B) no </a:t>
            </a:r>
            <a:r>
              <a:rPr lang="en-US" dirty="0"/>
              <a:t>species never gave rise to no new species</a:t>
            </a:r>
            <a:endParaRPr lang="en-US" dirty="0" smtClean="0"/>
          </a:p>
          <a:p>
            <a:pPr lvl="0"/>
            <a:r>
              <a:rPr lang="en-US" dirty="0" smtClean="0"/>
              <a:t>C) They </a:t>
            </a:r>
            <a:r>
              <a:rPr lang="en-US" dirty="0"/>
              <a:t>all recent, maybe 6000 years recent</a:t>
            </a:r>
            <a:endParaRPr lang="en-US" dirty="0" smtClean="0"/>
          </a:p>
          <a:p>
            <a:pPr lvl="0"/>
            <a:r>
              <a:rPr lang="en-US" dirty="0" smtClean="0">
                <a:solidFill>
                  <a:srgbClr val="008000"/>
                </a:solidFill>
              </a:rPr>
              <a:t>D) all </a:t>
            </a:r>
            <a:r>
              <a:rPr lang="en-US" dirty="0">
                <a:solidFill>
                  <a:srgbClr val="008000"/>
                </a:solidFill>
              </a:rPr>
              <a:t>of them there above answers is</a:t>
            </a:r>
            <a:r>
              <a:rPr lang="en-US" dirty="0" smtClean="0">
                <a:solidFill>
                  <a:srgbClr val="008000"/>
                </a:solidFill>
              </a:rPr>
              <a:t> right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53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2. Which of the following best describes vestigial structures?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0126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solidFill>
                  <a:srgbClr val="008000"/>
                </a:solidFill>
              </a:rPr>
              <a:t>A) Vestigial </a:t>
            </a:r>
            <a:r>
              <a:rPr lang="en-US" dirty="0">
                <a:solidFill>
                  <a:srgbClr val="008000"/>
                </a:solidFill>
              </a:rPr>
              <a:t>structures are functionless or rudimentary </a:t>
            </a:r>
            <a:r>
              <a:rPr lang="en-US" dirty="0" err="1">
                <a:solidFill>
                  <a:srgbClr val="008000"/>
                </a:solidFill>
              </a:rPr>
              <a:t>homologs</a:t>
            </a:r>
            <a:r>
              <a:rPr lang="en-US" dirty="0">
                <a:solidFill>
                  <a:srgbClr val="008000"/>
                </a:solidFill>
              </a:rPr>
              <a:t> of characters that are functional in close relatives</a:t>
            </a:r>
            <a:endParaRPr lang="en-US" dirty="0" smtClean="0">
              <a:solidFill>
                <a:srgbClr val="008000"/>
              </a:solidFill>
            </a:endParaRPr>
          </a:p>
          <a:p>
            <a:pPr lvl="0"/>
            <a:r>
              <a:rPr lang="en-US" dirty="0" smtClean="0"/>
              <a:t>B) Vestigial </a:t>
            </a:r>
            <a:r>
              <a:rPr lang="en-US" dirty="0"/>
              <a:t>structures don't exist in humans</a:t>
            </a:r>
            <a:endParaRPr lang="en-US" dirty="0" smtClean="0"/>
          </a:p>
          <a:p>
            <a:pPr lvl="0"/>
            <a:r>
              <a:rPr lang="en-US" dirty="0" smtClean="0"/>
              <a:t>C) Vestigial </a:t>
            </a:r>
            <a:r>
              <a:rPr lang="en-US" dirty="0"/>
              <a:t>structures are perfectly adapted for their particular functions</a:t>
            </a:r>
            <a:endParaRPr lang="en-US" dirty="0" smtClean="0"/>
          </a:p>
          <a:p>
            <a:pPr lvl="0"/>
            <a:r>
              <a:rPr lang="en-US" dirty="0" smtClean="0"/>
              <a:t>D) Vestigial </a:t>
            </a:r>
            <a:r>
              <a:rPr lang="en-US" dirty="0"/>
              <a:t>structures are similar structurally and functionally to comparable structures in other organisms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Homologous characters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A) are </a:t>
            </a:r>
            <a:r>
              <a:rPr lang="en-US" dirty="0"/>
              <a:t>similar in function</a:t>
            </a:r>
            <a:endParaRPr lang="en-US" dirty="0" smtClean="0"/>
          </a:p>
          <a:p>
            <a:pPr lvl="0"/>
            <a:r>
              <a:rPr lang="en-US" dirty="0" smtClean="0"/>
              <a:t>B) are </a:t>
            </a:r>
            <a:r>
              <a:rPr lang="en-US" dirty="0"/>
              <a:t>known only from gross anatomy, not from any other biological feature</a:t>
            </a:r>
            <a:endParaRPr lang="en-US" dirty="0" smtClean="0"/>
          </a:p>
          <a:p>
            <a:pPr lvl="0"/>
            <a:r>
              <a:rPr lang="en-US" dirty="0" smtClean="0"/>
              <a:t>C) </a:t>
            </a:r>
            <a:r>
              <a:rPr lang="en-US" dirty="0" smtClean="0">
                <a:solidFill>
                  <a:srgbClr val="008000"/>
                </a:solidFill>
              </a:rPr>
              <a:t>show </a:t>
            </a:r>
            <a:r>
              <a:rPr lang="en-US" dirty="0">
                <a:solidFill>
                  <a:srgbClr val="008000"/>
                </a:solidFill>
              </a:rPr>
              <a:t>underlying structural similarity even when their superficial structure is different</a:t>
            </a:r>
            <a:endParaRPr lang="en-US" dirty="0" smtClean="0">
              <a:solidFill>
                <a:srgbClr val="008000"/>
              </a:solidFill>
            </a:endParaRPr>
          </a:p>
          <a:p>
            <a:pPr lvl="0"/>
            <a:r>
              <a:rPr lang="en-US" dirty="0" smtClean="0"/>
              <a:t>D) are </a:t>
            </a:r>
            <a:r>
              <a:rPr lang="en-US" dirty="0"/>
              <a:t>superficially similar</a:t>
            </a:r>
            <a:endParaRPr lang="en-US" dirty="0" smtClean="0"/>
          </a:p>
          <a:p>
            <a:pPr lvl="0"/>
            <a:r>
              <a:rPr lang="en-US" dirty="0" smtClean="0"/>
              <a:t>E) result </a:t>
            </a:r>
            <a:r>
              <a:rPr lang="en-US" dirty="0"/>
              <a:t>from convergent evolution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20108"/>
          </a:xfrm>
        </p:spPr>
        <p:txBody>
          <a:bodyPr>
            <a:normAutofit fontScale="90000"/>
          </a:bodyPr>
          <a:lstStyle/>
          <a:p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dirty="0"/>
              <a:t>What constitutes evidence of the fact of evolution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A) observation </a:t>
            </a:r>
            <a:r>
              <a:rPr lang="en-US" dirty="0"/>
              <a:t>of species change over time, e.g. anti-biotic resistance in bacteria</a:t>
            </a:r>
            <a:endParaRPr lang="en-US" dirty="0" smtClean="0"/>
          </a:p>
          <a:p>
            <a:pPr lvl="0"/>
            <a:r>
              <a:rPr lang="en-US" dirty="0" smtClean="0"/>
              <a:t>B) observation </a:t>
            </a:r>
            <a:r>
              <a:rPr lang="en-US" dirty="0"/>
              <a:t>of fossil series with intermediate forms</a:t>
            </a:r>
            <a:endParaRPr lang="en-US" dirty="0" smtClean="0"/>
          </a:p>
          <a:p>
            <a:pPr lvl="0"/>
            <a:r>
              <a:rPr lang="en-US" dirty="0" smtClean="0"/>
              <a:t>C) observation </a:t>
            </a:r>
            <a:r>
              <a:rPr lang="en-US" dirty="0"/>
              <a:t>of shared ancestral homologous characters</a:t>
            </a:r>
            <a:endParaRPr lang="en-US" dirty="0" smtClean="0"/>
          </a:p>
          <a:p>
            <a:pPr lvl="0"/>
            <a:r>
              <a:rPr lang="en-US" dirty="0" smtClean="0"/>
              <a:t>D) observation </a:t>
            </a:r>
            <a:r>
              <a:rPr lang="en-US" dirty="0"/>
              <a:t>of vestigial traits, like embryonic tails and adult tail bones in humans</a:t>
            </a:r>
            <a:endParaRPr lang="en-US" dirty="0" smtClean="0"/>
          </a:p>
          <a:p>
            <a:pPr lvl="0"/>
            <a:r>
              <a:rPr lang="en-US" dirty="0" smtClean="0">
                <a:solidFill>
                  <a:srgbClr val="008000"/>
                </a:solidFill>
              </a:rPr>
              <a:t>E) all </a:t>
            </a:r>
            <a:r>
              <a:rPr lang="en-US" dirty="0">
                <a:solidFill>
                  <a:srgbClr val="008000"/>
                </a:solidFill>
              </a:rPr>
              <a:t>of the above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44359"/>
          </a:xfrm>
        </p:spPr>
        <p:txBody>
          <a:bodyPr>
            <a:normAutofit fontScale="90000"/>
          </a:bodyPr>
          <a:lstStyle/>
          <a:p>
            <a:r>
              <a:rPr lang="en-US" sz="3111" b="1" dirty="0" smtClean="0"/>
              <a:t>5) The theory of descent with modification predicts that a region's extant plants and animals will be most similar to fossils __________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50702"/>
            <a:ext cx="8229600" cy="3475461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A) from the same region</a:t>
            </a:r>
          </a:p>
          <a:p>
            <a:r>
              <a:rPr lang="en-US" dirty="0" smtClean="0"/>
              <a:t>B) from regions with the same environment</a:t>
            </a:r>
          </a:p>
          <a:p>
            <a:r>
              <a:rPr lang="en-US" dirty="0" smtClean="0"/>
              <a:t>C) from transitional forms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900683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6) This diagram represents two sedimentary rock layers with one intrusion/dike and a set of boulders. According to the principles used by 19th-century geologists to establish the relative ages of the major rock formations of Europe, what is the correct sequence of the illustrated structures (oldest to youngest)?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3403609"/>
            <a:ext cx="4040188" cy="2546674"/>
          </a:xfrm>
        </p:spPr>
        <p:txBody>
          <a:bodyPr/>
          <a:lstStyle/>
          <a:p>
            <a:r>
              <a:rPr lang="en-US" dirty="0" smtClean="0"/>
              <a:t>A) A, C, B, D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B) A, C, D, B</a:t>
            </a:r>
          </a:p>
          <a:p>
            <a:r>
              <a:rPr lang="en-US" dirty="0" smtClean="0"/>
              <a:t>C) A, B, C, D</a:t>
            </a:r>
          </a:p>
          <a:p>
            <a:r>
              <a:rPr lang="en-US" dirty="0" smtClean="0"/>
              <a:t>D) C, D, A, B</a:t>
            </a:r>
            <a:endParaRPr lang="en-US" dirty="0"/>
          </a:p>
        </p:txBody>
      </p:sp>
      <p:pic>
        <p:nvPicPr>
          <p:cNvPr id="7" name="Content Placeholder 6" descr="geology.tiff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 t="-28158" b="-28158"/>
          <a:stretch>
            <a:fillRect/>
          </a:stretch>
        </p:blipFill>
        <p:spPr>
          <a:xfrm>
            <a:off x="4645025" y="2625399"/>
            <a:ext cx="4272920" cy="417725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376</Words>
  <Application>Microsoft Macintosh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1. According to the Theory of Special Creation, species: </vt:lpstr>
      <vt:lpstr>2. Which of the following best describes vestigial structures? </vt:lpstr>
      <vt:lpstr>3. Homologous characters </vt:lpstr>
      <vt:lpstr>4. What constitutes evidence of the fact of evolution </vt:lpstr>
      <vt:lpstr>5) The theory of descent with modification predicts that a region's extant plants and animals will be most similar to fossils __________ </vt:lpstr>
      <vt:lpstr>6) This diagram represents two sedimentary rock layers with one intrusion/dike and a set of boulders. According to the principles used by 19th-century geologists to establish the relative ages of the major rock formations of Europe, what is the correct sequence of the illustrated structures (oldest to youngest)? 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According to the Theory of Special Creation, species: </dc:title>
  <dc:creator>David A. Gray</dc:creator>
  <cp:lastModifiedBy>David A. Gray</cp:lastModifiedBy>
  <cp:revision>8</cp:revision>
  <dcterms:created xsi:type="dcterms:W3CDTF">2012-06-01T21:41:36Z</dcterms:created>
  <dcterms:modified xsi:type="dcterms:W3CDTF">2012-06-01T21:45:17Z</dcterms:modified>
</cp:coreProperties>
</file>